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696"/>
  </p:normalViewPr>
  <p:slideViewPr>
    <p:cSldViewPr snapToGrid="0" snapToObjects="1">
      <p:cViewPr varScale="1">
        <p:scale>
          <a:sx n="87" d="100"/>
          <a:sy n="87" d="100"/>
        </p:scale>
        <p:origin x="-68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670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783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21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1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25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755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71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631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577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760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535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6AA28-2381-B342-81C0-E9F480A438D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DFA5-4AED-D84D-BE9F-86B25E0C7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193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2532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Problem solving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99995"/>
            <a:ext cx="8692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1 Person + 1 Person = </a:t>
            </a:r>
            <a:r>
              <a:rPr lang="en-US" sz="3600" b="1" u="sng" dirty="0">
                <a:solidFill>
                  <a:schemeClr val="bg1"/>
                </a:solidFill>
              </a:rPr>
              <a:t>Conflict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1 Person in love + 1 Person in love = </a:t>
            </a:r>
            <a:r>
              <a:rPr lang="en-US" sz="3600" b="1" u="sng" dirty="0">
                <a:solidFill>
                  <a:schemeClr val="bg1"/>
                </a:solidFill>
              </a:rPr>
              <a:t>Conflict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90013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A bruised ego often results in a closed spirit. A closed spirit behaves itself in the following ways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127218"/>
            <a:ext cx="86925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>
              <a:buFont typeface="Arial" charset="0"/>
              <a:buChar char="•"/>
            </a:pPr>
            <a:r>
              <a:rPr lang="en-US" sz="3500" b="1" u="sng" dirty="0" smtClean="0">
                <a:solidFill>
                  <a:schemeClr val="bg1"/>
                </a:solidFill>
              </a:rPr>
              <a:t>Anger</a:t>
            </a:r>
            <a:r>
              <a:rPr lang="en-US" sz="35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  <a:p>
            <a:pPr marL="457200" lvl="0" indent="-4572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Speaking </a:t>
            </a:r>
            <a:r>
              <a:rPr lang="en-US" sz="3500" b="1" u="sng" dirty="0">
                <a:solidFill>
                  <a:schemeClr val="bg1"/>
                </a:solidFill>
              </a:rPr>
              <a:t>harsh </a:t>
            </a:r>
            <a:r>
              <a:rPr lang="en-US" sz="3500" b="1" u="sng" dirty="0" smtClean="0">
                <a:solidFill>
                  <a:schemeClr val="bg1"/>
                </a:solidFill>
              </a:rPr>
              <a:t>words</a:t>
            </a:r>
            <a:r>
              <a:rPr lang="en-US" sz="35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  <a:p>
            <a:pPr marL="457200" lvl="0" indent="-4572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A breakdown in </a:t>
            </a:r>
            <a:r>
              <a:rPr lang="en-US" sz="3500" b="1" u="sng" dirty="0" smtClean="0">
                <a:solidFill>
                  <a:schemeClr val="bg1"/>
                </a:solidFill>
              </a:rPr>
              <a:t>trust</a:t>
            </a:r>
            <a:r>
              <a:rPr lang="en-US" sz="35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  <a:p>
            <a:pPr marL="457200" lvl="0" indent="-4572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Being </a:t>
            </a:r>
            <a:r>
              <a:rPr lang="en-US" sz="3500" b="1" u="sng" dirty="0">
                <a:solidFill>
                  <a:schemeClr val="bg1"/>
                </a:solidFill>
              </a:rPr>
              <a:t>rude</a:t>
            </a:r>
            <a:r>
              <a:rPr lang="en-US" sz="3500" b="1" dirty="0">
                <a:solidFill>
                  <a:schemeClr val="bg1"/>
                </a:solidFill>
              </a:rPr>
              <a:t> in public or </a:t>
            </a:r>
            <a:r>
              <a:rPr lang="en-US" sz="3500" b="1" dirty="0" smtClean="0">
                <a:solidFill>
                  <a:schemeClr val="bg1"/>
                </a:solidFill>
              </a:rPr>
              <a:t>private.</a:t>
            </a:r>
            <a:endParaRPr lang="en-US" sz="3500" b="1" dirty="0">
              <a:solidFill>
                <a:schemeClr val="bg1"/>
              </a:solidFill>
            </a:endParaRPr>
          </a:p>
          <a:p>
            <a:pPr marL="457200" lvl="0" indent="-4572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Unwillingness to admit </a:t>
            </a:r>
            <a:r>
              <a:rPr lang="en-US" sz="3500" b="1" u="sng" dirty="0" smtClean="0">
                <a:solidFill>
                  <a:schemeClr val="bg1"/>
                </a:solidFill>
              </a:rPr>
              <a:t>wrongdoing</a:t>
            </a:r>
            <a:r>
              <a:rPr lang="en-US" sz="35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  <a:p>
            <a:pPr marL="457200" lvl="0" indent="-4572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Taking ones spouse for </a:t>
            </a:r>
            <a:r>
              <a:rPr lang="en-US" sz="3500" b="1" u="sng" dirty="0" smtClean="0">
                <a:solidFill>
                  <a:schemeClr val="bg1"/>
                </a:solidFill>
              </a:rPr>
              <a:t>granted</a:t>
            </a:r>
            <a:r>
              <a:rPr lang="en-US" sz="35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8885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A bruised ego often results in a closed spirit. A closed spirit behaves itself in the following ways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127218"/>
            <a:ext cx="8692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Making jokes or </a:t>
            </a:r>
            <a:r>
              <a:rPr lang="en-US" sz="3200" b="1" u="sng" dirty="0" smtClean="0">
                <a:solidFill>
                  <a:schemeClr val="bg1"/>
                </a:solidFill>
              </a:rPr>
              <a:t>sarcastic</a:t>
            </a:r>
            <a:r>
              <a:rPr lang="en-US" sz="3200" b="1" dirty="0" smtClean="0">
                <a:solidFill>
                  <a:schemeClr val="bg1"/>
                </a:solidFill>
              </a:rPr>
              <a:t> comments at the                expense of ones spouse.</a:t>
            </a:r>
          </a:p>
          <a:p>
            <a:pPr marL="457200" lvl="0" indent="-4572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Forcing ones spouse into doing something they                 are not </a:t>
            </a:r>
            <a:r>
              <a:rPr lang="en-US" sz="3200" b="1" u="sng" dirty="0" smtClean="0">
                <a:solidFill>
                  <a:schemeClr val="bg1"/>
                </a:solidFill>
              </a:rPr>
              <a:t>comfortable</a:t>
            </a:r>
            <a:r>
              <a:rPr lang="en-US" sz="3200" b="1" dirty="0" smtClean="0">
                <a:solidFill>
                  <a:schemeClr val="bg1"/>
                </a:solidFill>
              </a:rPr>
              <a:t> doing.</a:t>
            </a:r>
          </a:p>
          <a:p>
            <a:pPr marL="457200" indent="-4572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Believing ones </a:t>
            </a:r>
            <a:r>
              <a:rPr lang="en-US" sz="3200" b="1" u="sng" dirty="0" smtClean="0">
                <a:solidFill>
                  <a:schemeClr val="bg1"/>
                </a:solidFill>
              </a:rPr>
              <a:t>needs</a:t>
            </a:r>
            <a:r>
              <a:rPr lang="en-US" sz="3200" b="1" dirty="0" smtClean="0">
                <a:solidFill>
                  <a:schemeClr val="bg1"/>
                </a:solidFill>
              </a:rPr>
              <a:t> are more important than                  the </a:t>
            </a:r>
            <a:r>
              <a:rPr lang="en-US" sz="3200" b="1" u="sng" dirty="0" smtClean="0">
                <a:solidFill>
                  <a:schemeClr val="bg1"/>
                </a:solidFill>
              </a:rPr>
              <a:t>needs</a:t>
            </a:r>
            <a:r>
              <a:rPr lang="en-US" sz="3200" b="1" dirty="0" smtClean="0">
                <a:solidFill>
                  <a:schemeClr val="bg1"/>
                </a:solidFill>
              </a:rPr>
              <a:t> of ones partner.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9650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There are three very necessary ingredients in developing good problem solving skills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50671"/>
            <a:ext cx="86925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Overcome the tendency to </a:t>
            </a:r>
            <a:r>
              <a:rPr lang="en-US" sz="3500" b="1" u="sng" dirty="0">
                <a:solidFill>
                  <a:schemeClr val="bg1"/>
                </a:solidFill>
              </a:rPr>
              <a:t>jockey</a:t>
            </a:r>
            <a:r>
              <a:rPr lang="en-US" sz="3500" b="1" dirty="0">
                <a:solidFill>
                  <a:schemeClr val="bg1"/>
                </a:solidFill>
              </a:rPr>
              <a:t> for </a:t>
            </a:r>
            <a:r>
              <a:rPr lang="en-US" sz="3500" b="1" dirty="0" smtClean="0">
                <a:solidFill>
                  <a:schemeClr val="bg1"/>
                </a:solidFill>
              </a:rPr>
              <a:t>control.</a:t>
            </a:r>
            <a:endParaRPr lang="en-US" sz="35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Be a good </a:t>
            </a:r>
            <a:r>
              <a:rPr lang="en-US" sz="3500" b="1" u="sng" dirty="0" smtClean="0">
                <a:solidFill>
                  <a:schemeClr val="bg1"/>
                </a:solidFill>
              </a:rPr>
              <a:t>listener</a:t>
            </a:r>
            <a:r>
              <a:rPr lang="en-US" sz="3500" b="1" dirty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500" b="1" dirty="0">
                <a:solidFill>
                  <a:schemeClr val="bg1"/>
                </a:solidFill>
              </a:rPr>
              <a:t>Being able to </a:t>
            </a:r>
            <a:r>
              <a:rPr lang="en-US" sz="3500" b="1" u="sng" dirty="0" smtClean="0">
                <a:solidFill>
                  <a:schemeClr val="bg1"/>
                </a:solidFill>
              </a:rPr>
              <a:t>compromise</a:t>
            </a:r>
            <a:r>
              <a:rPr lang="en-US" sz="35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920727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Sixteen rules to openness in a relationship:</a:t>
            </a:r>
            <a:r>
              <a:rPr lang="en-US" b="1" dirty="0" smtClean="0">
                <a:solidFill>
                  <a:schemeClr val="bg1"/>
                </a:solidFill>
                <a:effectLst/>
              </a:rPr>
              <a:t> 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189562"/>
            <a:ext cx="86925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Work toward the </a:t>
            </a:r>
            <a:r>
              <a:rPr lang="en-US" sz="3600" b="1" u="sng" dirty="0">
                <a:solidFill>
                  <a:schemeClr val="bg1"/>
                </a:solidFill>
              </a:rPr>
              <a:t>happiness</a:t>
            </a:r>
            <a:r>
              <a:rPr lang="en-US" sz="3600" b="1" dirty="0">
                <a:solidFill>
                  <a:schemeClr val="bg1"/>
                </a:solidFill>
              </a:rPr>
              <a:t> of our </a:t>
            </a:r>
            <a:r>
              <a:rPr lang="en-US" sz="3600" b="1" dirty="0" smtClean="0">
                <a:solidFill>
                  <a:schemeClr val="bg1"/>
                </a:solidFill>
              </a:rPr>
              <a:t>spouses.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Say kind things that </a:t>
            </a:r>
            <a:r>
              <a:rPr lang="en-US" sz="3600" b="1" u="sng" dirty="0">
                <a:solidFill>
                  <a:schemeClr val="bg1"/>
                </a:solidFill>
              </a:rPr>
              <a:t>affirm</a:t>
            </a:r>
            <a:r>
              <a:rPr lang="en-US" sz="3600" b="1" dirty="0">
                <a:solidFill>
                  <a:schemeClr val="bg1"/>
                </a:solidFill>
              </a:rPr>
              <a:t> our </a:t>
            </a:r>
            <a:r>
              <a:rPr lang="en-US" sz="3600" b="1" dirty="0" smtClean="0">
                <a:solidFill>
                  <a:schemeClr val="bg1"/>
                </a:solidFill>
              </a:rPr>
              <a:t>spouses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Value the </a:t>
            </a:r>
            <a:r>
              <a:rPr lang="en-US" sz="3600" b="1" u="sng" dirty="0">
                <a:solidFill>
                  <a:schemeClr val="bg1"/>
                </a:solidFill>
              </a:rPr>
              <a:t>opinion</a:t>
            </a:r>
            <a:r>
              <a:rPr lang="en-US" sz="3600" b="1" dirty="0">
                <a:solidFill>
                  <a:schemeClr val="bg1"/>
                </a:solidFill>
              </a:rPr>
              <a:t> of our </a:t>
            </a:r>
            <a:r>
              <a:rPr lang="en-US" sz="3600" b="1" dirty="0" smtClean="0">
                <a:solidFill>
                  <a:schemeClr val="bg1"/>
                </a:solidFill>
              </a:rPr>
              <a:t>spouses.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Offer </a:t>
            </a:r>
            <a:r>
              <a:rPr lang="en-US" sz="3600" b="1" u="sng" dirty="0">
                <a:solidFill>
                  <a:schemeClr val="bg1"/>
                </a:solidFill>
              </a:rPr>
              <a:t>trust</a:t>
            </a:r>
            <a:r>
              <a:rPr lang="en-US" sz="3600" b="1" dirty="0">
                <a:solidFill>
                  <a:schemeClr val="bg1"/>
                </a:solidFill>
              </a:rPr>
              <a:t> before it is </a:t>
            </a:r>
            <a:r>
              <a:rPr lang="en-US" sz="3600" b="1" dirty="0" smtClean="0">
                <a:solidFill>
                  <a:schemeClr val="bg1"/>
                </a:solidFill>
              </a:rPr>
              <a:t>earned.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Quickly admit when we are </a:t>
            </a:r>
            <a:r>
              <a:rPr lang="en-US" sz="3600" b="1" u="sng" dirty="0" smtClean="0">
                <a:solidFill>
                  <a:schemeClr val="bg1"/>
                </a:solidFill>
              </a:rPr>
              <a:t>wrong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Do not embarrass our spouses in </a:t>
            </a:r>
            <a:r>
              <a:rPr lang="en-US" sz="3600" b="1" u="sng" dirty="0" smtClean="0">
                <a:solidFill>
                  <a:schemeClr val="bg1"/>
                </a:solidFill>
              </a:rPr>
              <a:t>public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57131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Sixteen rules to openness in a relationship:</a:t>
            </a:r>
            <a:r>
              <a:rPr lang="en-US" b="1" dirty="0" smtClean="0">
                <a:solidFill>
                  <a:schemeClr val="bg1"/>
                </a:solidFill>
                <a:effectLst/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950573"/>
            <a:ext cx="8692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Place the </a:t>
            </a:r>
            <a:r>
              <a:rPr lang="en-US" sz="2400" b="1" u="sng" dirty="0" smtClean="0">
                <a:solidFill>
                  <a:schemeClr val="bg1"/>
                </a:solidFill>
              </a:rPr>
              <a:t>comfort</a:t>
            </a:r>
            <a:r>
              <a:rPr lang="en-US" sz="2400" b="1" dirty="0" smtClean="0">
                <a:solidFill>
                  <a:schemeClr val="bg1"/>
                </a:solidFill>
              </a:rPr>
              <a:t> of ones spouse ahead of our own.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Place the </a:t>
            </a:r>
            <a:r>
              <a:rPr lang="en-US" sz="2400" b="1" u="sng" dirty="0" smtClean="0">
                <a:solidFill>
                  <a:schemeClr val="bg1"/>
                </a:solidFill>
              </a:rPr>
              <a:t>fulfillment</a:t>
            </a:r>
            <a:r>
              <a:rPr lang="en-US" sz="2400" b="1" dirty="0" smtClean="0">
                <a:solidFill>
                  <a:schemeClr val="bg1"/>
                </a:solidFill>
              </a:rPr>
              <a:t> of ones spouse ahead of our own. 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Attempt to win an </a:t>
            </a:r>
            <a:r>
              <a:rPr lang="en-US" sz="2400" b="1" u="sng" dirty="0" smtClean="0">
                <a:solidFill>
                  <a:schemeClr val="bg1"/>
                </a:solidFill>
              </a:rPr>
              <a:t>agreement</a:t>
            </a:r>
            <a:r>
              <a:rPr lang="en-US" sz="2400" b="1" dirty="0" smtClean="0">
                <a:solidFill>
                  <a:schemeClr val="bg1"/>
                </a:solidFill>
              </a:rPr>
              <a:t>, not an </a:t>
            </a:r>
            <a:r>
              <a:rPr lang="en-US" sz="2400" b="1" u="sng" dirty="0" smtClean="0">
                <a:solidFill>
                  <a:schemeClr val="bg1"/>
                </a:solidFill>
              </a:rPr>
              <a:t>argument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Attempt to hear what one is </a:t>
            </a:r>
            <a:r>
              <a:rPr lang="en-US" sz="2400" b="1" u="sng" dirty="0" smtClean="0">
                <a:solidFill>
                  <a:schemeClr val="bg1"/>
                </a:solidFill>
              </a:rPr>
              <a:t>saying</a:t>
            </a:r>
            <a:r>
              <a:rPr lang="en-US" sz="2400" b="1" dirty="0" smtClean="0">
                <a:solidFill>
                  <a:schemeClr val="bg1"/>
                </a:solidFill>
              </a:rPr>
              <a:t> from the              other person’s point of view.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Remember, if we lose your </a:t>
            </a:r>
            <a:r>
              <a:rPr lang="en-US" sz="2400" b="1" u="sng" dirty="0" smtClean="0">
                <a:solidFill>
                  <a:schemeClr val="bg1"/>
                </a:solidFill>
              </a:rPr>
              <a:t>temper</a:t>
            </a:r>
            <a:r>
              <a:rPr lang="en-US" sz="2400" b="1" dirty="0" smtClean="0">
                <a:solidFill>
                  <a:schemeClr val="bg1"/>
                </a:solidFill>
              </a:rPr>
              <a:t>, we                          have lost our </a:t>
            </a:r>
            <a:r>
              <a:rPr lang="en-US" sz="2400" b="1" u="sng" dirty="0" smtClean="0">
                <a:solidFill>
                  <a:schemeClr val="bg1"/>
                </a:solidFill>
              </a:rPr>
              <a:t>point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Spend as much time </a:t>
            </a:r>
            <a:r>
              <a:rPr lang="en-US" sz="2400" b="1" u="sng" dirty="0" smtClean="0">
                <a:solidFill>
                  <a:schemeClr val="bg1"/>
                </a:solidFill>
              </a:rPr>
              <a:t>listening</a:t>
            </a:r>
            <a:r>
              <a:rPr lang="en-US" sz="2400" b="1" dirty="0" smtClean="0">
                <a:solidFill>
                  <a:schemeClr val="bg1"/>
                </a:solidFill>
              </a:rPr>
              <a:t> as we do making our case.</a:t>
            </a:r>
          </a:p>
        </p:txBody>
      </p:sp>
    </p:spTree>
    <p:extLst>
      <p:ext uri="{BB962C8B-B14F-4D97-AF65-F5344CB8AC3E}">
        <p14:creationId xmlns="" xmlns:p14="http://schemas.microsoft.com/office/powerpoint/2010/main" val="19609291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Sixteen rules to openness in a relationship:</a:t>
            </a:r>
            <a:r>
              <a:rPr lang="en-US" b="1" dirty="0" smtClean="0">
                <a:solidFill>
                  <a:schemeClr val="bg1"/>
                </a:solidFill>
                <a:effectLst/>
              </a:rPr>
              <a:t> 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231127"/>
            <a:ext cx="86925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Stay with the issue, don’t drag in </a:t>
            </a:r>
            <a:r>
              <a:rPr lang="en-US" sz="3200" b="1" u="sng" dirty="0" smtClean="0">
                <a:solidFill>
                  <a:schemeClr val="bg1"/>
                </a:solidFill>
              </a:rPr>
              <a:t>unrelated</a:t>
            </a:r>
            <a:r>
              <a:rPr lang="en-US" sz="3200" b="1" dirty="0" smtClean="0">
                <a:solidFill>
                  <a:schemeClr val="bg1"/>
                </a:solidFill>
              </a:rPr>
              <a:t> material   and use it to devastate.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Know how to tell the difference between                     </a:t>
            </a:r>
            <a:r>
              <a:rPr lang="en-US" sz="3200" b="1" u="sng" dirty="0" smtClean="0">
                <a:solidFill>
                  <a:schemeClr val="bg1"/>
                </a:solidFill>
              </a:rPr>
              <a:t>facts</a:t>
            </a:r>
            <a:r>
              <a:rPr lang="en-US" sz="3200" b="1" dirty="0" smtClean="0">
                <a:solidFill>
                  <a:schemeClr val="bg1"/>
                </a:solidFill>
              </a:rPr>
              <a:t> and </a:t>
            </a:r>
            <a:r>
              <a:rPr lang="en-US" sz="3200" b="1" u="sng" dirty="0" smtClean="0">
                <a:solidFill>
                  <a:schemeClr val="bg1"/>
                </a:solidFill>
              </a:rPr>
              <a:t>opinions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Remember, victory by </a:t>
            </a:r>
            <a:r>
              <a:rPr lang="en-US" sz="3200" b="1" u="sng" dirty="0" smtClean="0">
                <a:solidFill>
                  <a:schemeClr val="bg1"/>
                </a:solidFill>
              </a:rPr>
              <a:t>humiliation</a:t>
            </a:r>
            <a:r>
              <a:rPr lang="en-US" sz="3200" b="1" dirty="0" smtClean="0">
                <a:solidFill>
                  <a:schemeClr val="bg1"/>
                </a:solidFill>
              </a:rPr>
              <a:t> is no victory at all.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200" b="1" u="sng" dirty="0" smtClean="0">
                <a:solidFill>
                  <a:schemeClr val="bg1"/>
                </a:solidFill>
              </a:rPr>
              <a:t>Negotiate</a:t>
            </a:r>
            <a:r>
              <a:rPr lang="en-US" sz="3200" b="1" dirty="0" smtClean="0">
                <a:solidFill>
                  <a:schemeClr val="bg1"/>
                </a:solidFill>
              </a:rPr>
              <a:t>, don’t </a:t>
            </a:r>
            <a:r>
              <a:rPr lang="en-US" sz="3200" b="1" u="sng" dirty="0" smtClean="0">
                <a:solidFill>
                  <a:schemeClr val="bg1"/>
                </a:solidFill>
              </a:rPr>
              <a:t>exterminate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20272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6"/>
            <a:ext cx="8692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The act of forgiveness allows us to </a:t>
            </a:r>
            <a:r>
              <a:rPr lang="en-US" sz="4000" b="1" dirty="0" smtClean="0">
                <a:solidFill>
                  <a:schemeClr val="bg1"/>
                </a:solidFill>
              </a:rPr>
              <a:t>live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beyond the </a:t>
            </a:r>
            <a:r>
              <a:rPr lang="en-US" sz="4000" b="1" u="sng" dirty="0">
                <a:solidFill>
                  <a:schemeClr val="bg1"/>
                </a:solidFill>
              </a:rPr>
              <a:t>power</a:t>
            </a:r>
            <a:r>
              <a:rPr lang="en-US" sz="4000" b="1" dirty="0">
                <a:solidFill>
                  <a:schemeClr val="bg1"/>
                </a:solidFill>
              </a:rPr>
              <a:t> of the </a:t>
            </a:r>
            <a:r>
              <a:rPr lang="en-US" sz="4000" b="1" u="sng" dirty="0">
                <a:solidFill>
                  <a:schemeClr val="bg1"/>
                </a:solidFill>
              </a:rPr>
              <a:t>past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49614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Since neither of the parties in a marriage is perfect, forgiveness and reconciliation are vitally important aspects of an </a:t>
            </a:r>
            <a:r>
              <a:rPr lang="en-US" sz="4000" b="1" u="sng" dirty="0">
                <a:solidFill>
                  <a:schemeClr val="bg1"/>
                </a:solidFill>
              </a:rPr>
              <a:t>enduring</a:t>
            </a:r>
            <a:r>
              <a:rPr lang="en-US" sz="4000" b="1" dirty="0">
                <a:solidFill>
                  <a:schemeClr val="bg1"/>
                </a:solidFill>
              </a:rPr>
              <a:t> relationship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99072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Spirituality includes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085654"/>
            <a:ext cx="86925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Prayer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Family </a:t>
            </a:r>
            <a:r>
              <a:rPr lang="en-US" sz="3600" b="1" u="sng" dirty="0" smtClean="0">
                <a:solidFill>
                  <a:schemeClr val="bg1"/>
                </a:solidFill>
              </a:rPr>
              <a:t>devotions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Church </a:t>
            </a:r>
            <a:r>
              <a:rPr lang="en-US" sz="3600" b="1" u="sng" dirty="0" smtClean="0">
                <a:solidFill>
                  <a:schemeClr val="bg1"/>
                </a:solidFill>
              </a:rPr>
              <a:t>attendance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Tithing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Core </a:t>
            </a:r>
            <a:r>
              <a:rPr lang="en-US" sz="3600" b="1" u="sng" dirty="0" smtClean="0">
                <a:solidFill>
                  <a:schemeClr val="bg1"/>
                </a:solidFill>
              </a:rPr>
              <a:t>values.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Priorities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Common </a:t>
            </a:r>
            <a:r>
              <a:rPr lang="en-US" sz="3600" b="1" u="sng" dirty="0" smtClean="0">
                <a:solidFill>
                  <a:schemeClr val="bg1"/>
                </a:solidFill>
              </a:rPr>
              <a:t>ground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62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4"/>
            <a:ext cx="86925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>
                    <a:lumMod val="95000"/>
                  </a:schemeClr>
                </a:solidFill>
              </a:rPr>
              <a:t>EPHESIANS 5:22-33</a:t>
            </a:r>
          </a:p>
        </p:txBody>
      </p:sp>
    </p:spTree>
    <p:extLst>
      <p:ext uri="{BB962C8B-B14F-4D97-AF65-F5344CB8AC3E}">
        <p14:creationId xmlns="" xmlns:p14="http://schemas.microsoft.com/office/powerpoint/2010/main" val="61248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Communication in marriage can be defined as the </a:t>
            </a:r>
            <a:r>
              <a:rPr lang="en-US" sz="4000" b="1" u="sng" dirty="0">
                <a:solidFill>
                  <a:schemeClr val="bg1"/>
                </a:solidFill>
              </a:rPr>
              <a:t>mutual exchange</a:t>
            </a:r>
            <a:r>
              <a:rPr lang="en-US" sz="4000" b="1" dirty="0">
                <a:solidFill>
                  <a:schemeClr val="bg1"/>
                </a:solidFill>
              </a:rPr>
              <a:t> of thoughts and feelings between marriage partners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672521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The process of communication involves the use of the entire body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667545"/>
            <a:ext cx="86925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Our ears to </a:t>
            </a:r>
            <a:r>
              <a:rPr lang="en-US" sz="3600" b="1" u="sng" dirty="0" smtClean="0">
                <a:solidFill>
                  <a:schemeClr val="bg1"/>
                </a:solidFill>
              </a:rPr>
              <a:t>hear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Our voices to send </a:t>
            </a:r>
            <a:r>
              <a:rPr lang="en-US" sz="3600" b="1" u="sng" dirty="0" smtClean="0">
                <a:solidFill>
                  <a:schemeClr val="bg1"/>
                </a:solidFill>
              </a:rPr>
              <a:t>messages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Our </a:t>
            </a:r>
            <a:r>
              <a:rPr lang="en-US" sz="3600" b="1" u="sng" dirty="0" smtClean="0">
                <a:solidFill>
                  <a:schemeClr val="bg1"/>
                </a:solidFill>
              </a:rPr>
              <a:t>hands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Our </a:t>
            </a:r>
            <a:r>
              <a:rPr lang="en-US" sz="3600" b="1" u="sng" dirty="0" smtClean="0">
                <a:solidFill>
                  <a:schemeClr val="bg1"/>
                </a:solidFill>
              </a:rPr>
              <a:t>faces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6122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6"/>
            <a:ext cx="8692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</a:rPr>
              <a:t>Attitude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>
                <a:solidFill>
                  <a:schemeClr val="bg1"/>
                </a:solidFill>
              </a:rPr>
              <a:t>is perhaps the most important ingredient to successful communication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912516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6"/>
            <a:ext cx="8692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Communication is an </a:t>
            </a:r>
            <a:r>
              <a:rPr lang="en-US" sz="4000" b="1" u="sng" dirty="0">
                <a:solidFill>
                  <a:schemeClr val="bg1"/>
                </a:solidFill>
              </a:rPr>
              <a:t>active</a:t>
            </a:r>
            <a:r>
              <a:rPr lang="en-US" sz="4000" b="1" dirty="0">
                <a:solidFill>
                  <a:schemeClr val="bg1"/>
                </a:solidFill>
              </a:rPr>
              <a:t>, </a:t>
            </a:r>
            <a:r>
              <a:rPr lang="en-US" sz="4000" b="1" u="sng" dirty="0">
                <a:solidFill>
                  <a:schemeClr val="bg1"/>
                </a:solidFill>
              </a:rPr>
              <a:t>dynamic</a:t>
            </a:r>
            <a:r>
              <a:rPr lang="en-US" sz="4000" b="1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and </a:t>
            </a:r>
            <a:r>
              <a:rPr lang="en-US" sz="4000" b="1" u="sng" dirty="0">
                <a:solidFill>
                  <a:schemeClr val="bg1"/>
                </a:solidFill>
              </a:rPr>
              <a:t>skilled</a:t>
            </a:r>
            <a:r>
              <a:rPr lang="en-US" sz="4000" b="1" dirty="0">
                <a:solidFill>
                  <a:schemeClr val="bg1"/>
                </a:solidFill>
              </a:rPr>
              <a:t> process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569289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In most relationships the turning of people into possessions is not </a:t>
            </a:r>
            <a:r>
              <a:rPr lang="en-US" sz="4000" b="1" u="sng" dirty="0">
                <a:solidFill>
                  <a:schemeClr val="bg1"/>
                </a:solidFill>
              </a:rPr>
              <a:t>intentional</a:t>
            </a:r>
            <a:r>
              <a:rPr lang="en-US" sz="4000" b="1" dirty="0">
                <a:solidFill>
                  <a:schemeClr val="bg1"/>
                </a:solidFill>
              </a:rPr>
              <a:t>, it is </a:t>
            </a:r>
            <a:r>
              <a:rPr lang="en-US" sz="4000" b="1" dirty="0" smtClean="0">
                <a:solidFill>
                  <a:schemeClr val="bg1"/>
                </a:solidFill>
              </a:rPr>
              <a:t>more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 </a:t>
            </a:r>
            <a:r>
              <a:rPr lang="en-US" sz="4000" b="1" dirty="0">
                <a:solidFill>
                  <a:schemeClr val="bg1"/>
                </a:solidFill>
              </a:rPr>
              <a:t>matter of neglect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5029752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Stress may be related to four basic issues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667545"/>
            <a:ext cx="86925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There isn’t enough </a:t>
            </a:r>
            <a:r>
              <a:rPr lang="en-US" sz="3600" b="1" u="sng" dirty="0" smtClean="0">
                <a:solidFill>
                  <a:schemeClr val="bg1"/>
                </a:solidFill>
              </a:rPr>
              <a:t>money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Unrealistic </a:t>
            </a:r>
            <a:r>
              <a:rPr lang="en-US" sz="3600" b="1" u="sng" dirty="0" smtClean="0">
                <a:solidFill>
                  <a:schemeClr val="bg1"/>
                </a:solidFill>
              </a:rPr>
              <a:t>expectations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Lack of proper </a:t>
            </a:r>
            <a:r>
              <a:rPr lang="en-US" sz="3600" b="1" u="sng" dirty="0">
                <a:solidFill>
                  <a:schemeClr val="bg1"/>
                </a:solidFill>
              </a:rPr>
              <a:t>management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skills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Different </a:t>
            </a:r>
            <a:r>
              <a:rPr lang="en-US" sz="3600" b="1" u="sng" dirty="0">
                <a:solidFill>
                  <a:schemeClr val="bg1"/>
                </a:solidFill>
              </a:rPr>
              <a:t>value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systems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0780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Sex between marriage partners should occupy </a:t>
            </a:r>
            <a:r>
              <a:rPr lang="en-US" sz="4000" b="1" dirty="0" smtClean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high </a:t>
            </a:r>
            <a:r>
              <a:rPr lang="en-US" sz="4000" b="1" u="sng" dirty="0">
                <a:solidFill>
                  <a:schemeClr val="bg1"/>
                </a:solidFill>
              </a:rPr>
              <a:t>priority</a:t>
            </a:r>
            <a:r>
              <a:rPr lang="en-US" sz="4000" b="1" dirty="0">
                <a:solidFill>
                  <a:schemeClr val="bg1"/>
                </a:solidFill>
              </a:rPr>
              <a:t> but it cannot be the thing that everything else is </a:t>
            </a:r>
            <a:r>
              <a:rPr lang="en-US" sz="4000" b="1" u="sng" dirty="0">
                <a:solidFill>
                  <a:schemeClr val="bg1"/>
                </a:solidFill>
              </a:rPr>
              <a:t>judged</a:t>
            </a:r>
            <a:r>
              <a:rPr lang="en-US" sz="4000" b="1" dirty="0">
                <a:solidFill>
                  <a:schemeClr val="bg1"/>
                </a:solidFill>
              </a:rPr>
              <a:t> by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8129268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Sex is more than a physical act it is an </a:t>
            </a:r>
            <a:r>
              <a:rPr lang="en-US" sz="4000" b="1" u="sng" dirty="0">
                <a:solidFill>
                  <a:schemeClr val="bg1"/>
                </a:solidFill>
              </a:rPr>
              <a:t>emotional</a:t>
            </a:r>
            <a:r>
              <a:rPr lang="en-US" sz="4000" b="1" dirty="0">
                <a:solidFill>
                  <a:schemeClr val="bg1"/>
                </a:solidFill>
              </a:rPr>
              <a:t> and </a:t>
            </a:r>
            <a:r>
              <a:rPr lang="en-US" sz="4000" b="1" u="sng" dirty="0">
                <a:solidFill>
                  <a:schemeClr val="bg1"/>
                </a:solidFill>
              </a:rPr>
              <a:t>spiritual</a:t>
            </a:r>
            <a:r>
              <a:rPr lang="en-US" sz="4000" b="1" dirty="0">
                <a:solidFill>
                  <a:schemeClr val="bg1"/>
                </a:solidFill>
              </a:rPr>
              <a:t> interaction between two people God intentionally put together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1253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Remember the following things taken from 1 Corinthians 13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190467"/>
            <a:ext cx="869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waits</a:t>
            </a:r>
            <a:r>
              <a:rPr lang="en-US" sz="3600" b="1" dirty="0" smtClean="0">
                <a:solidFill>
                  <a:schemeClr val="bg1"/>
                </a:solidFill>
              </a:rPr>
              <a:t>. 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shares</a:t>
            </a:r>
            <a:r>
              <a:rPr lang="en-US" sz="3600" b="1" dirty="0" smtClean="0">
                <a:solidFill>
                  <a:schemeClr val="bg1"/>
                </a:solidFill>
              </a:rPr>
              <a:t>. 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rejoices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is constantly </a:t>
            </a:r>
            <a:r>
              <a:rPr lang="en-US" sz="3600" b="1" u="sng" dirty="0" smtClean="0">
                <a:solidFill>
                  <a:schemeClr val="bg1"/>
                </a:solidFill>
              </a:rPr>
              <a:t>honoring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comes from a heart overflowing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          with </a:t>
            </a:r>
            <a:r>
              <a:rPr lang="en-US" sz="3600" b="1" u="sng" dirty="0" smtClean="0">
                <a:solidFill>
                  <a:schemeClr val="bg1"/>
                </a:solidFill>
              </a:rPr>
              <a:t>affection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for </a:t>
            </a:r>
            <a:r>
              <a:rPr lang="en-US" sz="3600" b="1" dirty="0" smtClean="0">
                <a:solidFill>
                  <a:schemeClr val="bg1"/>
                </a:solidFill>
              </a:rPr>
              <a:t>God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5904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A rule that must be honored in all marriages </a:t>
            </a:r>
            <a:r>
              <a:rPr lang="en-US" sz="4000" b="1" dirty="0" smtClean="0">
                <a:solidFill>
                  <a:schemeClr val="bg1"/>
                </a:solidFill>
              </a:rPr>
              <a:t>is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that </a:t>
            </a:r>
            <a:r>
              <a:rPr lang="en-US" sz="4000" b="1" dirty="0">
                <a:solidFill>
                  <a:schemeClr val="bg1"/>
                </a:solidFill>
              </a:rPr>
              <a:t>only what is </a:t>
            </a:r>
            <a:r>
              <a:rPr lang="en-US" sz="4000" b="1" u="sng" dirty="0">
                <a:solidFill>
                  <a:schemeClr val="bg1"/>
                </a:solidFill>
              </a:rPr>
              <a:t>enjoyable</a:t>
            </a:r>
            <a:r>
              <a:rPr lang="en-US" sz="4000" b="1" dirty="0">
                <a:solidFill>
                  <a:schemeClr val="bg1"/>
                </a:solidFill>
              </a:rPr>
              <a:t> to both </a:t>
            </a:r>
            <a:r>
              <a:rPr lang="en-US" sz="4000" b="1" dirty="0" smtClean="0">
                <a:solidFill>
                  <a:schemeClr val="bg1"/>
                </a:solidFill>
              </a:rPr>
              <a:t>partners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should </a:t>
            </a:r>
            <a:r>
              <a:rPr lang="en-US" sz="4000" b="1" dirty="0">
                <a:solidFill>
                  <a:schemeClr val="bg1"/>
                </a:solidFill>
              </a:rPr>
              <a:t>be permitted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521903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More than </a:t>
            </a:r>
            <a:r>
              <a:rPr lang="en-US" sz="4000" b="1" u="sng" dirty="0">
                <a:solidFill>
                  <a:schemeClr val="bg1"/>
                </a:solidFill>
              </a:rPr>
              <a:t>50%</a:t>
            </a:r>
            <a:r>
              <a:rPr lang="en-US" sz="4000" b="1" dirty="0">
                <a:solidFill>
                  <a:schemeClr val="bg1"/>
                </a:solidFill>
              </a:rPr>
              <a:t> of marriages end in divorce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99250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Four central principles taught in 1 Corinthians 7:2-5 concerning sex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272690"/>
            <a:ext cx="869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waits</a:t>
            </a:r>
            <a:r>
              <a:rPr lang="en-US" sz="3600" b="1" dirty="0" smtClean="0">
                <a:solidFill>
                  <a:schemeClr val="bg1"/>
                </a:solidFill>
              </a:rPr>
              <a:t>. 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shares</a:t>
            </a:r>
            <a:r>
              <a:rPr lang="en-US" sz="3600" b="1" dirty="0" smtClean="0">
                <a:solidFill>
                  <a:schemeClr val="bg1"/>
                </a:solidFill>
              </a:rPr>
              <a:t>. </a:t>
            </a:r>
            <a:endParaRPr lang="en-US" sz="3600" b="1" dirty="0">
              <a:solidFill>
                <a:schemeClr val="bg1"/>
              </a:solidFill>
            </a:endParaRP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</a:t>
            </a:r>
            <a:r>
              <a:rPr lang="en-US" sz="3600" b="1" u="sng" dirty="0" smtClean="0">
                <a:solidFill>
                  <a:schemeClr val="bg1"/>
                </a:solidFill>
              </a:rPr>
              <a:t>rejoices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is constantly </a:t>
            </a:r>
            <a:r>
              <a:rPr lang="en-US" sz="3600" b="1" u="sng" dirty="0" smtClean="0">
                <a:solidFill>
                  <a:schemeClr val="bg1"/>
                </a:solidFill>
              </a:rPr>
              <a:t>honoring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Love comes from a heart overflowing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          with </a:t>
            </a:r>
            <a:r>
              <a:rPr lang="en-US" sz="3600" b="1" u="sng" dirty="0" smtClean="0">
                <a:solidFill>
                  <a:schemeClr val="bg1"/>
                </a:solidFill>
              </a:rPr>
              <a:t>affection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for </a:t>
            </a:r>
            <a:r>
              <a:rPr lang="en-US" sz="3600" b="1" dirty="0" smtClean="0">
                <a:solidFill>
                  <a:schemeClr val="bg1"/>
                </a:solidFill>
              </a:rPr>
              <a:t>God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09460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Four central principles taught in 1 Corinthians 7:2-5 concerning sex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805101"/>
            <a:ext cx="86925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Both the husband and the wife have sexual needs and drives that should be fulfilled </a:t>
            </a:r>
            <a:r>
              <a:rPr lang="en-US" sz="2800" b="1" u="sng" dirty="0">
                <a:solidFill>
                  <a:schemeClr val="bg1"/>
                </a:solidFill>
              </a:rPr>
              <a:t>inside</a:t>
            </a:r>
            <a:r>
              <a:rPr lang="en-US" sz="2800" b="1" dirty="0">
                <a:solidFill>
                  <a:schemeClr val="bg1"/>
                </a:solidFill>
              </a:rPr>
              <a:t> their </a:t>
            </a:r>
            <a:r>
              <a:rPr lang="en-US" sz="2800" b="1" dirty="0" smtClean="0">
                <a:solidFill>
                  <a:schemeClr val="bg1"/>
                </a:solidFill>
              </a:rPr>
              <a:t>marriage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When one marries they </a:t>
            </a:r>
            <a:r>
              <a:rPr lang="en-US" sz="2800" b="1" u="sng" dirty="0">
                <a:solidFill>
                  <a:schemeClr val="bg1"/>
                </a:solidFill>
              </a:rPr>
              <a:t>forfeit</a:t>
            </a:r>
            <a:r>
              <a:rPr lang="en-US" sz="2800" b="1" dirty="0">
                <a:solidFill>
                  <a:schemeClr val="bg1"/>
                </a:solidFill>
              </a:rPr>
              <a:t> control of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their </a:t>
            </a:r>
            <a:r>
              <a:rPr lang="en-US" sz="2800" b="1" dirty="0">
                <a:solidFill>
                  <a:schemeClr val="bg1"/>
                </a:solidFill>
              </a:rPr>
              <a:t>body to their </a:t>
            </a:r>
            <a:r>
              <a:rPr lang="en-US" sz="2800" b="1" dirty="0" smtClean="0">
                <a:solidFill>
                  <a:schemeClr val="bg1"/>
                </a:solidFill>
              </a:rPr>
              <a:t>partner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Both partners are </a:t>
            </a:r>
            <a:r>
              <a:rPr lang="en-US" sz="2800" b="1" u="sng" dirty="0">
                <a:solidFill>
                  <a:schemeClr val="bg1"/>
                </a:solidFill>
              </a:rPr>
              <a:t>forbidden</a:t>
            </a:r>
            <a:r>
              <a:rPr lang="en-US" sz="2800" b="1" dirty="0">
                <a:solidFill>
                  <a:schemeClr val="bg1"/>
                </a:solidFill>
              </a:rPr>
              <a:t> to refuse to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meet </a:t>
            </a:r>
            <a:r>
              <a:rPr lang="en-US" sz="2800" b="1" dirty="0">
                <a:solidFill>
                  <a:schemeClr val="bg1"/>
                </a:solidFill>
              </a:rPr>
              <a:t>the sexual needs of their </a:t>
            </a:r>
            <a:r>
              <a:rPr lang="en-US" sz="2800" b="1" dirty="0" smtClean="0">
                <a:solidFill>
                  <a:schemeClr val="bg1"/>
                </a:solidFill>
              </a:rPr>
              <a:t>mate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act of sex within a marriage is approved by God </a:t>
            </a:r>
            <a:r>
              <a:rPr lang="en-US" sz="2800" b="1" dirty="0" smtClean="0">
                <a:solidFill>
                  <a:schemeClr val="bg1"/>
                </a:solidFill>
              </a:rPr>
              <a:t>  and </a:t>
            </a:r>
            <a:r>
              <a:rPr lang="en-US" sz="2800" b="1" dirty="0">
                <a:solidFill>
                  <a:schemeClr val="bg1"/>
                </a:solidFill>
              </a:rPr>
              <a:t>must be treated as such by all who commit </a:t>
            </a:r>
            <a:r>
              <a:rPr lang="en-US" sz="2800" b="1" dirty="0" smtClean="0">
                <a:solidFill>
                  <a:schemeClr val="bg1"/>
                </a:solidFill>
              </a:rPr>
              <a:t>              to </a:t>
            </a:r>
            <a:r>
              <a:rPr lang="en-US" sz="2800" b="1" dirty="0">
                <a:solidFill>
                  <a:schemeClr val="bg1"/>
                </a:solidFill>
              </a:rPr>
              <a:t>the marriage </a:t>
            </a:r>
            <a:r>
              <a:rPr lang="en-US" sz="2800" b="1" u="sng" dirty="0" smtClean="0">
                <a:solidFill>
                  <a:schemeClr val="bg1"/>
                </a:solidFill>
              </a:rPr>
              <a:t>covenant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896957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W</a:t>
            </a:r>
            <a:r>
              <a:rPr lang="en-US" b="1" dirty="0" smtClean="0">
                <a:solidFill>
                  <a:schemeClr val="bg1"/>
                </a:solidFill>
              </a:rPr>
              <a:t>hat lovemaking means to a man: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397381"/>
            <a:ext cx="869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1) It </a:t>
            </a:r>
            <a:r>
              <a:rPr lang="en-US" sz="3600" b="1" u="sng" dirty="0">
                <a:solidFill>
                  <a:schemeClr val="bg1"/>
                </a:solidFill>
              </a:rPr>
              <a:t>satisfies</a:t>
            </a:r>
            <a:r>
              <a:rPr lang="en-US" sz="3600" b="1" dirty="0">
                <a:solidFill>
                  <a:schemeClr val="bg1"/>
                </a:solidFill>
              </a:rPr>
              <a:t> his sex </a:t>
            </a:r>
            <a:r>
              <a:rPr lang="en-US" sz="3600" b="1" dirty="0" smtClean="0">
                <a:solidFill>
                  <a:schemeClr val="bg1"/>
                </a:solidFill>
              </a:rPr>
              <a:t>drive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2) It fulfills his </a:t>
            </a:r>
            <a:r>
              <a:rPr lang="en-US" sz="3600" b="1" u="sng" dirty="0" smtClean="0">
                <a:solidFill>
                  <a:schemeClr val="bg1"/>
                </a:solidFill>
              </a:rPr>
              <a:t>manhood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3) It </a:t>
            </a:r>
            <a:r>
              <a:rPr lang="en-US" sz="3600" b="1" u="sng" dirty="0">
                <a:solidFill>
                  <a:schemeClr val="bg1"/>
                </a:solidFill>
              </a:rPr>
              <a:t>enhances</a:t>
            </a:r>
            <a:r>
              <a:rPr lang="en-US" sz="3600" b="1" dirty="0">
                <a:solidFill>
                  <a:schemeClr val="bg1"/>
                </a:solidFill>
              </a:rPr>
              <a:t> his ability to show his love for his </a:t>
            </a:r>
            <a:r>
              <a:rPr lang="en-US" sz="3600" b="1" dirty="0" smtClean="0">
                <a:solidFill>
                  <a:schemeClr val="bg1"/>
                </a:solidFill>
              </a:rPr>
              <a:t>wife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4) It reduces </a:t>
            </a:r>
            <a:r>
              <a:rPr lang="en-US" sz="3600" b="1" u="sng" dirty="0">
                <a:solidFill>
                  <a:schemeClr val="bg1"/>
                </a:solidFill>
              </a:rPr>
              <a:t>friction</a:t>
            </a:r>
            <a:r>
              <a:rPr lang="en-US" sz="3600" b="1" dirty="0">
                <a:solidFill>
                  <a:schemeClr val="bg1"/>
                </a:solidFill>
              </a:rPr>
              <a:t> in the </a:t>
            </a:r>
            <a:r>
              <a:rPr lang="en-US" sz="3600" b="1" dirty="0" smtClean="0">
                <a:solidFill>
                  <a:schemeClr val="bg1"/>
                </a:solidFill>
              </a:rPr>
              <a:t>home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5) It provides life's most </a:t>
            </a:r>
            <a:r>
              <a:rPr lang="en-US" sz="3600" b="1" u="sng" dirty="0">
                <a:solidFill>
                  <a:schemeClr val="bg1"/>
                </a:solidFill>
              </a:rPr>
              <a:t>exciting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experience.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1464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W</a:t>
            </a:r>
            <a:r>
              <a:rPr lang="en-US" b="1" dirty="0" smtClean="0">
                <a:solidFill>
                  <a:schemeClr val="bg1"/>
                </a:solidFill>
              </a:rPr>
              <a:t>hat lovemaking means to a woman: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833801"/>
            <a:ext cx="8692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1) It </a:t>
            </a:r>
            <a:r>
              <a:rPr lang="en-US" sz="3600" b="1" u="sng" dirty="0">
                <a:solidFill>
                  <a:schemeClr val="bg1"/>
                </a:solidFill>
              </a:rPr>
              <a:t>fulfills</a:t>
            </a:r>
            <a:r>
              <a:rPr lang="en-US" sz="3600" b="1" dirty="0">
                <a:solidFill>
                  <a:schemeClr val="bg1"/>
                </a:solidFill>
              </a:rPr>
              <a:t> her </a:t>
            </a:r>
            <a:r>
              <a:rPr lang="en-US" sz="3600" b="1" dirty="0" smtClean="0">
                <a:solidFill>
                  <a:schemeClr val="bg1"/>
                </a:solidFill>
              </a:rPr>
              <a:t>womanhood.</a:t>
            </a:r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2) It </a:t>
            </a:r>
            <a:r>
              <a:rPr lang="en-US" sz="3600" b="1" u="sng" dirty="0">
                <a:solidFill>
                  <a:schemeClr val="bg1"/>
                </a:solidFill>
              </a:rPr>
              <a:t>reassures</a:t>
            </a:r>
            <a:r>
              <a:rPr lang="en-US" sz="3600" b="1" dirty="0">
                <a:solidFill>
                  <a:schemeClr val="bg1"/>
                </a:solidFill>
              </a:rPr>
              <a:t> her of her husband's </a:t>
            </a:r>
            <a:r>
              <a:rPr lang="en-US" sz="3600" b="1" dirty="0" smtClean="0">
                <a:solidFill>
                  <a:schemeClr val="bg1"/>
                </a:solidFill>
              </a:rPr>
              <a:t>love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751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There are five kinds of love required by a woman: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088" y="1605199"/>
            <a:ext cx="86925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Companionship</a:t>
            </a:r>
            <a:r>
              <a:rPr lang="en-US" sz="3600" b="1" dirty="0" smtClean="0">
                <a:solidFill>
                  <a:schemeClr val="bg1"/>
                </a:solidFill>
              </a:rPr>
              <a:t> love.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Compassionate</a:t>
            </a:r>
            <a:r>
              <a:rPr lang="en-US" sz="3600" b="1" dirty="0" smtClean="0">
                <a:solidFill>
                  <a:schemeClr val="bg1"/>
                </a:solidFill>
              </a:rPr>
              <a:t> love.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Romantic</a:t>
            </a:r>
            <a:r>
              <a:rPr lang="en-US" sz="3600" b="1" dirty="0" smtClean="0">
                <a:solidFill>
                  <a:schemeClr val="bg1"/>
                </a:solidFill>
              </a:rPr>
              <a:t> love.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Affectionate</a:t>
            </a:r>
            <a:r>
              <a:rPr lang="en-US" sz="3600" b="1" dirty="0" smtClean="0">
                <a:solidFill>
                  <a:schemeClr val="bg1"/>
                </a:solidFill>
              </a:rPr>
              <a:t> love.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b="1" u="sng" dirty="0" smtClean="0">
                <a:solidFill>
                  <a:schemeClr val="bg1"/>
                </a:solidFill>
              </a:rPr>
              <a:t>Passionate</a:t>
            </a:r>
            <a:r>
              <a:rPr lang="en-US" sz="3600" b="1" dirty="0" smtClean="0">
                <a:solidFill>
                  <a:schemeClr val="bg1"/>
                </a:solidFill>
              </a:rPr>
              <a:t> love.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1710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what lovemaking means to a woman: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605199"/>
            <a:ext cx="8692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3) It </a:t>
            </a:r>
            <a:r>
              <a:rPr lang="en-US" sz="3600" b="1" u="sng" dirty="0">
                <a:solidFill>
                  <a:schemeClr val="bg1"/>
                </a:solidFill>
              </a:rPr>
              <a:t>satisfies</a:t>
            </a:r>
            <a:r>
              <a:rPr lang="en-US" sz="3600" b="1" dirty="0">
                <a:solidFill>
                  <a:schemeClr val="bg1"/>
                </a:solidFill>
              </a:rPr>
              <a:t> her sex </a:t>
            </a:r>
            <a:r>
              <a:rPr lang="en-US" sz="3600" b="1" dirty="0" smtClean="0">
                <a:solidFill>
                  <a:schemeClr val="bg1"/>
                </a:solidFill>
              </a:rPr>
              <a:t>drive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4) It </a:t>
            </a:r>
            <a:r>
              <a:rPr lang="en-US" sz="3600" b="1" u="sng" dirty="0">
                <a:solidFill>
                  <a:schemeClr val="bg1"/>
                </a:solidFill>
              </a:rPr>
              <a:t>relaxes</a:t>
            </a:r>
            <a:r>
              <a:rPr lang="en-US" sz="3600" b="1" dirty="0">
                <a:solidFill>
                  <a:schemeClr val="bg1"/>
                </a:solidFill>
              </a:rPr>
              <a:t> her nervous </a:t>
            </a:r>
            <a:r>
              <a:rPr lang="en-US" sz="3600" b="1" dirty="0" smtClean="0">
                <a:solidFill>
                  <a:schemeClr val="bg1"/>
                </a:solidFill>
              </a:rPr>
              <a:t>system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5) The </a:t>
            </a:r>
            <a:r>
              <a:rPr lang="en-US" sz="3600" b="1" u="sng" dirty="0">
                <a:solidFill>
                  <a:schemeClr val="bg1"/>
                </a:solidFill>
              </a:rPr>
              <a:t>ultimate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experience</a:t>
            </a:r>
            <a:r>
              <a:rPr lang="en-US" sz="3600" b="1" dirty="0">
                <a:solidFill>
                  <a:schemeClr val="bg1"/>
                </a:solidFill>
              </a:rPr>
              <a:t>.</a:t>
            </a:r>
            <a:endParaRPr lang="en-US" sz="3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3129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10037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Five passages, or distinct units in marriage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322014"/>
            <a:ext cx="86925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1) </a:t>
            </a:r>
            <a:r>
              <a:rPr lang="en-US" sz="4000" b="1" u="sng" dirty="0" smtClean="0">
                <a:solidFill>
                  <a:schemeClr val="bg1"/>
                </a:solidFill>
              </a:rPr>
              <a:t>Young</a:t>
            </a:r>
            <a:r>
              <a:rPr lang="en-US" sz="4000" b="1" dirty="0" smtClean="0">
                <a:solidFill>
                  <a:schemeClr val="bg1"/>
                </a:solidFill>
              </a:rPr>
              <a:t> love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2) </a:t>
            </a:r>
            <a:r>
              <a:rPr lang="en-US" sz="4000" b="1" u="sng" dirty="0" smtClean="0">
                <a:solidFill>
                  <a:schemeClr val="bg1"/>
                </a:solidFill>
              </a:rPr>
              <a:t>Realistic</a:t>
            </a:r>
            <a:r>
              <a:rPr lang="en-US" sz="4000" b="1" dirty="0" smtClean="0">
                <a:solidFill>
                  <a:schemeClr val="bg1"/>
                </a:solidFill>
              </a:rPr>
              <a:t> love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3) </a:t>
            </a:r>
            <a:r>
              <a:rPr lang="en-US" sz="4000" b="1" u="sng" dirty="0">
                <a:solidFill>
                  <a:schemeClr val="bg1"/>
                </a:solidFill>
              </a:rPr>
              <a:t>Comfortable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love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4) </a:t>
            </a:r>
            <a:r>
              <a:rPr lang="en-US" sz="4000" b="1" u="sng" dirty="0">
                <a:solidFill>
                  <a:schemeClr val="bg1"/>
                </a:solidFill>
              </a:rPr>
              <a:t>Renewing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love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5) </a:t>
            </a:r>
            <a:r>
              <a:rPr lang="en-US" sz="4000" b="1" u="sng" dirty="0">
                <a:solidFill>
                  <a:schemeClr val="bg1"/>
                </a:solidFill>
              </a:rPr>
              <a:t>Transcendent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love</a:t>
            </a:r>
          </a:p>
        </p:txBody>
      </p:sp>
    </p:spTree>
    <p:extLst>
      <p:ext uri="{BB962C8B-B14F-4D97-AF65-F5344CB8AC3E}">
        <p14:creationId xmlns="" xmlns:p14="http://schemas.microsoft.com/office/powerpoint/2010/main" val="415587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6"/>
            <a:ext cx="8692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Building a healthy relationship is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just what it sounds like – </a:t>
            </a:r>
            <a:r>
              <a:rPr lang="en-US" sz="4000" b="1" u="sng" dirty="0" smtClean="0">
                <a:solidFill>
                  <a:schemeClr val="bg1"/>
                </a:solidFill>
              </a:rPr>
              <a:t>Work</a:t>
            </a:r>
            <a:r>
              <a:rPr lang="en-US" sz="4000" b="1" dirty="0" smtClean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="" xmlns:p14="http://schemas.microsoft.com/office/powerpoint/2010/main" val="13299007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Marriage is all about two people finding their </a:t>
            </a:r>
            <a:r>
              <a:rPr lang="en-US" sz="4000" b="1" u="sng" dirty="0">
                <a:solidFill>
                  <a:schemeClr val="bg1"/>
                </a:solidFill>
              </a:rPr>
              <a:t>place</a:t>
            </a:r>
            <a:r>
              <a:rPr lang="en-US" sz="4000" b="1" dirty="0">
                <a:solidFill>
                  <a:schemeClr val="bg1"/>
                </a:solidFill>
              </a:rPr>
              <a:t>, doing their </a:t>
            </a:r>
            <a:r>
              <a:rPr lang="en-US" sz="4000" b="1" u="sng" dirty="0">
                <a:solidFill>
                  <a:schemeClr val="bg1"/>
                </a:solidFill>
              </a:rPr>
              <a:t>part</a:t>
            </a:r>
            <a:r>
              <a:rPr lang="en-US" sz="4000" b="1" dirty="0">
                <a:solidFill>
                  <a:schemeClr val="bg1"/>
                </a:solidFill>
              </a:rPr>
              <a:t> and running in their </a:t>
            </a:r>
            <a:r>
              <a:rPr lang="en-US" sz="4000" b="1" u="sng" dirty="0">
                <a:solidFill>
                  <a:schemeClr val="bg1"/>
                </a:solidFill>
              </a:rPr>
              <a:t>lane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664558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bg1"/>
                </a:solidFill>
              </a:rPr>
              <a:t>A culture of openness can only be created if the following three rules are meticulously applied:</a:t>
            </a:r>
            <a:r>
              <a:rPr lang="en-US" sz="2000" b="1" dirty="0" smtClean="0">
                <a:solidFill>
                  <a:schemeClr val="bg1"/>
                </a:solidFill>
                <a:effectLst/>
              </a:rPr>
              <a:t> 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947941"/>
            <a:ext cx="86925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ctr">
              <a:buFont typeface="Arial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</a:t>
            </a:r>
            <a:r>
              <a:rPr lang="en-US" sz="2800" b="1" dirty="0">
                <a:solidFill>
                  <a:schemeClr val="bg1"/>
                </a:solidFill>
              </a:rPr>
              <a:t>person should be able to share </a:t>
            </a:r>
            <a:r>
              <a:rPr lang="en-US" sz="2800" b="1" dirty="0" smtClean="0">
                <a:solidFill>
                  <a:schemeClr val="bg1"/>
                </a:solidFill>
              </a:rPr>
              <a:t>his                                or </a:t>
            </a:r>
            <a:r>
              <a:rPr lang="en-US" sz="2800" b="1" dirty="0">
                <a:solidFill>
                  <a:schemeClr val="bg1"/>
                </a:solidFill>
              </a:rPr>
              <a:t>her </a:t>
            </a:r>
            <a:r>
              <a:rPr lang="en-US" sz="2800" b="1" u="sng" dirty="0">
                <a:solidFill>
                  <a:schemeClr val="bg1"/>
                </a:solidFill>
              </a:rPr>
              <a:t>likes</a:t>
            </a:r>
            <a:r>
              <a:rPr lang="en-US" sz="2800" b="1" dirty="0">
                <a:solidFill>
                  <a:schemeClr val="bg1"/>
                </a:solidFill>
              </a:rPr>
              <a:t> and </a:t>
            </a:r>
            <a:r>
              <a:rPr lang="en-US" sz="2800" b="1" u="sng" dirty="0" smtClean="0">
                <a:solidFill>
                  <a:schemeClr val="bg1"/>
                </a:solidFill>
              </a:rPr>
              <a:t>dislikes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When ones spouse shares a concern one should be </a:t>
            </a:r>
            <a:r>
              <a:rPr lang="en-US" sz="2800" b="1" dirty="0">
                <a:solidFill>
                  <a:schemeClr val="bg1"/>
                </a:solidFill>
              </a:rPr>
              <a:t>careful of ones </a:t>
            </a:r>
            <a:r>
              <a:rPr lang="en-US" sz="2800" b="1" u="sng" dirty="0">
                <a:solidFill>
                  <a:schemeClr val="bg1"/>
                </a:solidFill>
              </a:rPr>
              <a:t>attitude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smtClean="0">
                <a:solidFill>
                  <a:schemeClr val="bg1"/>
                </a:solidFill>
              </a:rPr>
              <a:t>body </a:t>
            </a:r>
            <a:r>
              <a:rPr lang="en-US" sz="2800" b="1" u="sng" dirty="0" smtClean="0">
                <a:solidFill>
                  <a:schemeClr val="bg1"/>
                </a:solidFill>
              </a:rPr>
              <a:t>language</a:t>
            </a:r>
            <a:r>
              <a:rPr lang="en-US" sz="2800" b="1" dirty="0" smtClean="0">
                <a:solidFill>
                  <a:schemeClr val="bg1"/>
                </a:solidFill>
              </a:rPr>
              <a:t> and </a:t>
            </a:r>
            <a:r>
              <a:rPr lang="en-US" sz="2800" b="1" dirty="0">
                <a:solidFill>
                  <a:schemeClr val="bg1"/>
                </a:solidFill>
              </a:rPr>
              <a:t>facial </a:t>
            </a:r>
            <a:r>
              <a:rPr lang="en-US" sz="2800" b="1" u="sng" dirty="0" smtClean="0">
                <a:solidFill>
                  <a:schemeClr val="bg1"/>
                </a:solidFill>
              </a:rPr>
              <a:t>expressions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marL="571500" lvl="0" indent="-571500" algn="ctr">
              <a:buFont typeface="Arial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Each person must be willing to accommodate the other </a:t>
            </a:r>
            <a:r>
              <a:rPr lang="en-US" sz="2800" b="1" dirty="0">
                <a:solidFill>
                  <a:schemeClr val="bg1"/>
                </a:solidFill>
              </a:rPr>
              <a:t>as long as it does not </a:t>
            </a:r>
            <a:r>
              <a:rPr lang="en-US" sz="2800" b="1" dirty="0" smtClean="0">
                <a:solidFill>
                  <a:schemeClr val="bg1"/>
                </a:solidFill>
              </a:rPr>
              <a:t>violate                                    a </a:t>
            </a:r>
            <a:r>
              <a:rPr lang="en-US" sz="2800" b="1" u="sng" dirty="0">
                <a:solidFill>
                  <a:schemeClr val="bg1"/>
                </a:solidFill>
              </a:rPr>
              <a:t>scriptural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principle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12471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5"/>
            <a:ext cx="8692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Marriage is a </a:t>
            </a:r>
            <a:r>
              <a:rPr lang="en-US" sz="4000" b="1" u="sng" dirty="0">
                <a:solidFill>
                  <a:schemeClr val="bg1"/>
                </a:solidFill>
              </a:rPr>
              <a:t>developmental</a:t>
            </a:r>
            <a:r>
              <a:rPr lang="en-US" sz="4000" b="1" dirty="0">
                <a:solidFill>
                  <a:schemeClr val="bg1"/>
                </a:solidFill>
              </a:rPr>
              <a:t> process, not an event that became complete when you fell in love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943158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88" y="192717"/>
            <a:ext cx="8692588" cy="414955"/>
          </a:xfrm>
        </p:spPr>
        <p:txBody>
          <a:bodyPr>
            <a:normAutofit lnSpcReduction="10000"/>
          </a:bodyPr>
          <a:lstStyle/>
          <a:p>
            <a:pPr algn="l"/>
            <a:endParaRPr lang="en-US" sz="2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088" y="1789606"/>
            <a:ext cx="86925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True </a:t>
            </a:r>
            <a:r>
              <a:rPr lang="en-US" sz="4000" b="1" u="sng" dirty="0">
                <a:solidFill>
                  <a:schemeClr val="bg1"/>
                </a:solidFill>
              </a:rPr>
              <a:t>intimacy</a:t>
            </a:r>
            <a:r>
              <a:rPr lang="en-US" sz="4000" b="1" dirty="0">
                <a:solidFill>
                  <a:schemeClr val="bg1"/>
                </a:solidFill>
              </a:rPr>
              <a:t> grows only as a couple gets to know each other better. Marriage is a living developmental process that needs nurturing and care in order for it to </a:t>
            </a:r>
            <a:r>
              <a:rPr lang="en-US" sz="4000" b="1" u="sng" dirty="0">
                <a:solidFill>
                  <a:schemeClr val="bg1"/>
                </a:solidFill>
              </a:rPr>
              <a:t>grow</a:t>
            </a:r>
            <a:r>
              <a:rPr lang="en-US" sz="4000" b="1" dirty="0">
                <a:solidFill>
                  <a:schemeClr val="bg1"/>
                </a:solidFill>
              </a:rPr>
              <a:t> and </a:t>
            </a:r>
            <a:r>
              <a:rPr lang="en-US" sz="4000" b="1" u="sng" dirty="0">
                <a:solidFill>
                  <a:schemeClr val="bg1"/>
                </a:solidFill>
              </a:rPr>
              <a:t>thrive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0751458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1069</Words>
  <Application>Microsoft Office PowerPoint</Application>
  <PresentationFormat>On-screen Show (16:9)</PresentationFormat>
  <Paragraphs>123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 Rohde</dc:creator>
  <cp:lastModifiedBy>Marisa Sandoval</cp:lastModifiedBy>
  <cp:revision>18</cp:revision>
  <dcterms:created xsi:type="dcterms:W3CDTF">2017-02-10T07:14:56Z</dcterms:created>
  <dcterms:modified xsi:type="dcterms:W3CDTF">2018-02-15T02:47:09Z</dcterms:modified>
</cp:coreProperties>
</file>